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274" r:id="rId2"/>
    <p:sldId id="571" r:id="rId3"/>
    <p:sldId id="661" r:id="rId4"/>
    <p:sldId id="662" r:id="rId5"/>
    <p:sldId id="572" r:id="rId6"/>
    <p:sldId id="276" r:id="rId7"/>
    <p:sldId id="449" r:id="rId8"/>
    <p:sldId id="450" r:id="rId9"/>
    <p:sldId id="650" r:id="rId10"/>
    <p:sldId id="654" r:id="rId11"/>
    <p:sldId id="573" r:id="rId12"/>
    <p:sldId id="556" r:id="rId13"/>
    <p:sldId id="557" r:id="rId14"/>
    <p:sldId id="558" r:id="rId15"/>
    <p:sldId id="559" r:id="rId16"/>
    <p:sldId id="560" r:id="rId17"/>
    <p:sldId id="561" r:id="rId18"/>
    <p:sldId id="563" r:id="rId19"/>
    <p:sldId id="616" r:id="rId20"/>
    <p:sldId id="618" r:id="rId21"/>
    <p:sldId id="619" r:id="rId22"/>
    <p:sldId id="655" r:id="rId23"/>
    <p:sldId id="620" r:id="rId24"/>
    <p:sldId id="621" r:id="rId25"/>
    <p:sldId id="622" r:id="rId26"/>
    <p:sldId id="623" r:id="rId27"/>
    <p:sldId id="624" r:id="rId28"/>
    <p:sldId id="625" r:id="rId29"/>
    <p:sldId id="626" r:id="rId30"/>
    <p:sldId id="574" r:id="rId31"/>
    <p:sldId id="455" r:id="rId32"/>
    <p:sldId id="463" r:id="rId33"/>
    <p:sldId id="462" r:id="rId34"/>
    <p:sldId id="457" r:id="rId35"/>
    <p:sldId id="456" r:id="rId36"/>
    <p:sldId id="664" r:id="rId37"/>
    <p:sldId id="461" r:id="rId38"/>
    <p:sldId id="575" r:id="rId39"/>
    <p:sldId id="634" r:id="rId40"/>
    <p:sldId id="635" r:id="rId41"/>
    <p:sldId id="663" r:id="rId42"/>
    <p:sldId id="379" r:id="rId4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1" autoAdjust="0"/>
    <p:restoredTop sz="91429" autoAdjust="0"/>
  </p:normalViewPr>
  <p:slideViewPr>
    <p:cSldViewPr snapToGrid="0">
      <p:cViewPr varScale="1">
        <p:scale>
          <a:sx n="112" d="100"/>
          <a:sy n="112" d="100"/>
        </p:scale>
        <p:origin x="1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2/26/23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2/26/23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2/26/23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2/26/23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2/26/23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2/26/23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2/26/23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2/26/23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2/26/23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27.jpeg"/><Relationship Id="rId9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pport.rstudio.com/hc/en-us/articles/200713893-Uploading-and-Downloading-File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kwartler/Hult_Visualizing-Analyzing-Data-with-R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ycourses.hult.edu/courses/3389827" TargetMode="External"/><Relationship Id="rId2" Type="http://schemas.openxmlformats.org/officeDocument/2006/relationships/hyperlink" Target="https://mycourses.hult.edu/courses/3389826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kwartler/Hult_Visualizing-Analyzing-Data-with-R" TargetMode="External"/><Relationship Id="rId4" Type="http://schemas.openxmlformats.org/officeDocument/2006/relationships/hyperlink" Target="mailto:edward.kwartler@hult.edu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ult_Visualizing-Analyzing-Data-with-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Viz &amp; Analysis w/R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 err="1"/>
              <a:t>edwardkwartler@fas.Harvard.edu</a:t>
            </a:r>
            <a:r>
              <a:rPr lang="en-US" dirty="0"/>
              <a:t> </a:t>
            </a:r>
          </a:p>
          <a:p>
            <a:r>
              <a:rPr lang="en-US" dirty="0" err="1"/>
              <a:t>edward.kwartler@Hult.edu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2/26/23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2/26/23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item of interest needs to be in the “working directory”</a:t>
            </a:r>
            <a:endParaRPr lang="en-US" sz="28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1737196"/>
            <a:ext cx="48091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If a “local” file define the path to the file</a:t>
            </a:r>
          </a:p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(‘ted/fruit/basket’)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From a URL</a:t>
            </a:r>
          </a:p>
          <a:p>
            <a:r>
              <a:rPr lang="en-US" dirty="0" err="1">
                <a:latin typeface="Consolas" panose="020B0609020204030204" pitchFamily="49" charset="0"/>
              </a:rPr>
              <a:t>csvFile</a:t>
            </a:r>
            <a:r>
              <a:rPr lang="en-US" dirty="0">
                <a:latin typeface="Consolas" panose="020B0609020204030204" pitchFamily="49" charset="0"/>
              </a:rPr>
              <a:t> &lt;- ‘https://</a:t>
            </a:r>
            <a:r>
              <a:rPr lang="en-US" dirty="0" err="1">
                <a:latin typeface="Consolas" panose="020B0609020204030204" pitchFamily="49" charset="0"/>
              </a:rPr>
              <a:t>raw.githubusercontent.com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kwartler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Harvard_DataMining_Business_Student</a:t>
            </a:r>
            <a:r>
              <a:rPr lang="en-US" dirty="0">
                <a:latin typeface="Consolas" panose="020B0609020204030204" pitchFamily="49" charset="0"/>
              </a:rPr>
              <a:t>/master/Lessons/</a:t>
            </a:r>
            <a:r>
              <a:rPr lang="en-US" dirty="0" err="1">
                <a:latin typeface="Consolas" panose="020B0609020204030204" pitchFamily="49" charset="0"/>
              </a:rPr>
              <a:t>A_IntroToR</a:t>
            </a:r>
            <a:r>
              <a:rPr lang="en-US" dirty="0">
                <a:latin typeface="Consolas" panose="020B0609020204030204" pitchFamily="49" charset="0"/>
              </a:rPr>
              <a:t>/data/</a:t>
            </a:r>
            <a:r>
              <a:rPr lang="en-US" dirty="0" err="1">
                <a:latin typeface="Consolas" panose="020B0609020204030204" pitchFamily="49" charset="0"/>
              </a:rPr>
              <a:t>forceAwakens_definedScenes.csv</a:t>
            </a:r>
            <a:r>
              <a:rPr lang="en-US" dirty="0">
                <a:latin typeface="Consolas" panose="020B0609020204030204" pitchFamily="49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2/26/23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64883-1A2E-6744-A141-61BAB6B5D57E}"/>
              </a:ext>
            </a:extLst>
          </p:cNvPr>
          <p:cNvSpPr/>
          <p:nvPr/>
        </p:nvSpPr>
        <p:spPr>
          <a:xfrm>
            <a:off x="240631" y="5706323"/>
            <a:ext cx="8686800" cy="392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install them now, it takes awhile. 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E7E8C-ED60-DF91-32FE-0E69291ED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1100730"/>
            <a:ext cx="5300360" cy="45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608036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6556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549296" y="4023101"/>
            <a:ext cx="3131507" cy="1164920"/>
          </a:xfrm>
          <a:prstGeom prst="wedgeRoundRectCallout">
            <a:avLst>
              <a:gd name="adj1" fmla="val -49200"/>
              <a:gd name="adj2" fmla="val -156336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AF387-53BA-5A68-1C72-B3AB42315846}"/>
              </a:ext>
            </a:extLst>
          </p:cNvPr>
          <p:cNvSpPr txBox="1"/>
          <p:nvPr/>
        </p:nvSpPr>
        <p:spPr>
          <a:xfrm>
            <a:off x="240630" y="321972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csvFile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Speech Bubble: Rectangle with Corners Rounded 7">
            <a:extLst>
              <a:ext uri="{FF2B5EF4-FFF2-40B4-BE49-F238E27FC236}">
                <a16:creationId xmlns:a16="http://schemas.microsoft.com/office/drawing/2014/main" id="{F51F4D2A-7F6F-2E5D-5E2C-CFC56F80173B}"/>
              </a:ext>
            </a:extLst>
          </p:cNvPr>
          <p:cNvSpPr/>
          <p:nvPr/>
        </p:nvSpPr>
        <p:spPr>
          <a:xfrm>
            <a:off x="2198217" y="4458117"/>
            <a:ext cx="2042037" cy="724855"/>
          </a:xfrm>
          <a:prstGeom prst="wedgeRoundRectCallout">
            <a:avLst>
              <a:gd name="adj1" fmla="val 15629"/>
              <a:gd name="adj2" fmla="val -1450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Refer to the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 be the URL in quotes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255813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373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Use a URL with </a:t>
            </a:r>
            <a:r>
              <a:rPr lang="en-US" sz="1600" dirty="0" err="1"/>
              <a:t>read_csv</a:t>
            </a:r>
            <a:r>
              <a:rPr lang="en-US" sz="1600" dirty="0"/>
              <a:t> to get from the web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9091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499;p5">
            <a:extLst>
              <a:ext uri="{FF2B5EF4-FFF2-40B4-BE49-F238E27FC236}">
                <a16:creationId xmlns:a16="http://schemas.microsoft.com/office/drawing/2014/main" id="{DD372F86-A88A-B844-BEF2-C9A5662D83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2124" y="2614117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00;p5">
            <a:extLst>
              <a:ext uri="{FF2B5EF4-FFF2-40B4-BE49-F238E27FC236}">
                <a16:creationId xmlns:a16="http://schemas.microsoft.com/office/drawing/2014/main" id="{036A3E5D-D752-3441-86A0-26DDA333940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669" y="4250539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01;p5">
            <a:extLst>
              <a:ext uri="{FF2B5EF4-FFF2-40B4-BE49-F238E27FC236}">
                <a16:creationId xmlns:a16="http://schemas.microsoft.com/office/drawing/2014/main" id="{AFF4E7F6-A5C2-AD42-923B-BC5600C51D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00725" y="3346290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550E67-900C-5647-92D4-425405469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9"/>
          <a:stretch/>
        </p:blipFill>
        <p:spPr>
          <a:xfrm>
            <a:off x="1084403" y="1593669"/>
            <a:ext cx="6975194" cy="28826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Studio &amp; 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62820" y="1435428"/>
            <a:ext cx="999207" cy="691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5556738"/>
            <a:ext cx="8686800" cy="51651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onsolas" panose="020B0609020204030204" pitchFamily="49" charset="0"/>
              </a:rPr>
              <a:t>If you don’t have it installed yet, please do so now!!  The rest of the course and your learning utilizes R Studio.</a:t>
            </a:r>
          </a:p>
        </p:txBody>
      </p:sp>
    </p:spTree>
    <p:extLst>
      <p:ext uri="{BB962C8B-B14F-4D97-AF65-F5344CB8AC3E}">
        <p14:creationId xmlns:p14="http://schemas.microsoft.com/office/powerpoint/2010/main" val="2653645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Studio Cloud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884419" y="3092970"/>
            <a:ext cx="7375161" cy="26939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Optionally, create an account for RStudio Cloud: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https://rstudio.cloud 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Once you’re logged in, use (click) “Your Workspace” or create a new space.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Click the “New Project” button.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Change the Title of the Project as you wish.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Then start installing packages for example, in Console, type </a:t>
            </a:r>
            <a:r>
              <a:rPr lang="en-US" sz="1600" i="1" dirty="0" err="1">
                <a:solidFill>
                  <a:srgbClr val="000000"/>
                </a:solidFill>
              </a:rPr>
              <a:t>install.packages</a:t>
            </a:r>
            <a:r>
              <a:rPr lang="en-US" sz="1600" i="1" dirty="0">
                <a:solidFill>
                  <a:srgbClr val="000000"/>
                </a:solidFill>
              </a:rPr>
              <a:t>(“</a:t>
            </a:r>
            <a:r>
              <a:rPr lang="en-US" sz="1600" i="1" dirty="0" err="1">
                <a:solidFill>
                  <a:srgbClr val="000000"/>
                </a:solidFill>
              </a:rPr>
              <a:t>rmarkdown</a:t>
            </a:r>
            <a:r>
              <a:rPr lang="en-US" sz="1600" i="1" dirty="0">
                <a:solidFill>
                  <a:srgbClr val="000000"/>
                </a:solidFill>
              </a:rPr>
              <a:t>”) </a:t>
            </a:r>
            <a:r>
              <a:rPr lang="en-US" sz="1600" dirty="0">
                <a:solidFill>
                  <a:srgbClr val="000000"/>
                </a:solidFill>
              </a:rPr>
              <a:t>and press the Enter button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Uploading and Downloading Files in RStudio Cloud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See </a:t>
            </a:r>
            <a:r>
              <a:rPr lang="en-US" sz="1600" dirty="0">
                <a:solidFill>
                  <a:srgbClr val="000000"/>
                </a:solidFill>
                <a:hlinkClick r:id="rId4"/>
              </a:rPr>
              <a:t>https://support.rstudio.com/hc/en-us/articles/200713893-Uploading-and-Downloading-Files 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4245" y="6223702"/>
            <a:ext cx="493856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65603" y="6223702"/>
            <a:ext cx="2331049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700A58B-DD98-43D0-B791-721480A02982}" type="datetime1">
              <a:rPr lang="en-US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2/26/23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05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/>
              <a:t>R Studio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CED19-9A92-E844-AD7B-D44A880EE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3" r="5761" b="2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6700A58B-DD98-43D0-B791-721480A02982}" type="datetime1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2/26/23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7290FF7-652B-4475-AEAB-8B1A5D23AE09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33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63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990A5E-6E6F-7E68-1671-663A9D6E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06" y="1583349"/>
            <a:ext cx="5300360" cy="45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82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8852C0-8E96-4082-9023-ACC023173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92" y="3852433"/>
            <a:ext cx="6182458" cy="250531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704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4"/>
              </a:rPr>
              <a:t>https://github.com/kwartler/Hult_Visualizing-Analyzing-Data-with-R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422530" y="4280015"/>
            <a:ext cx="1055077" cy="36927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1A34B0-1246-A200-005C-07743491F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2" y="2872177"/>
            <a:ext cx="4241800" cy="3556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B72EA-A0A2-8199-3903-B454EA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2DF5F-8B48-D8CD-493F-DBFE721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copy of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636A-17CE-F9BE-183D-97BD6236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BA7E-AB48-B3B4-447D-B6DF2818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BDB0E-8FF2-772B-644E-789B4665E625}"/>
              </a:ext>
            </a:extLst>
          </p:cNvPr>
          <p:cNvSpPr txBox="1"/>
          <p:nvPr/>
        </p:nvSpPr>
        <p:spPr>
          <a:xfrm>
            <a:off x="628650" y="1037227"/>
            <a:ext cx="748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conflicts with the class files create a “personal” folder that is ignored.</a:t>
            </a:r>
          </a:p>
          <a:p>
            <a:r>
              <a:rPr lang="en-US" dirty="0"/>
              <a:t>1 Create the Personal Folder</a:t>
            </a:r>
          </a:p>
          <a:p>
            <a:r>
              <a:rPr lang="en-US" dirty="0"/>
              <a:t>2 Add to the “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All your work there, copies of class files, homework, cases.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616C0A-2AB8-4BEC-6D80-42743BCBF43C}"/>
              </a:ext>
            </a:extLst>
          </p:cNvPr>
          <p:cNvSpPr/>
          <p:nvPr/>
        </p:nvSpPr>
        <p:spPr>
          <a:xfrm>
            <a:off x="164722" y="5612130"/>
            <a:ext cx="1378328" cy="17230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B9BE9F-E986-A012-C3CF-B3DC6E763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122" y="3521710"/>
            <a:ext cx="4241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2843" y="3726"/>
            <a:ext cx="421115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1005" y="802955"/>
            <a:ext cx="3733482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Turning in 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104171" y="2421682"/>
            <a:ext cx="4826643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For all files submitted, please use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LASTNAME_caseI_script.R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i="1" dirty="0">
                <a:solidFill>
                  <a:srgbClr val="000000"/>
                </a:solidFill>
              </a:rPr>
              <a:t>(can be more than 1 to keep items straight)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1700" i="1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LASTNAME_caseI_presentation.pptx</a:t>
            </a:r>
            <a:endParaRPr lang="en-US" sz="1700" dirty="0">
              <a:solidFill>
                <a:srgbClr val="000000"/>
              </a:solidFill>
            </a:endParaRP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The first slide includes your name and the link to the video presentation or voiceover.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000000"/>
                </a:solidFill>
              </a:rPr>
              <a:t>In the past classes would share their video links on the discussion for feedback and encouragement.  This is encouraged, but optional.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93671" y="738619"/>
            <a:ext cx="3750329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 descr="Open Folder">
            <a:extLst>
              <a:ext uri="{FF2B5EF4-FFF2-40B4-BE49-F238E27FC236}">
                <a16:creationId xmlns:a16="http://schemas.microsoft.com/office/drawing/2014/main" id="{66C7526B-CE9C-4626-AF97-76A947E0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615" y="2065912"/>
            <a:ext cx="2746374" cy="27463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4244" y="6223702"/>
            <a:ext cx="986812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2/26/23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3864" y="6223702"/>
            <a:ext cx="261247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17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1F726-6C7F-8B4D-A4D9-4509F3E5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6F71B-27FC-6443-AD65-169A84FA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93B4-1514-DD47-B19B-F1DD274F0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A0B6EF-905A-A044-9EB3-0DD002A2802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F307F-4FBB-F346-B400-0C4F6889AF28}"/>
              </a:ext>
            </a:extLst>
          </p:cNvPr>
          <p:cNvSpPr/>
          <p:nvPr/>
        </p:nvSpPr>
        <p:spPr>
          <a:xfrm>
            <a:off x="421342" y="142100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9023-5C2E-BD4A-9758-DAC4CFB11123}"/>
              </a:ext>
            </a:extLst>
          </p:cNvPr>
          <p:cNvSpPr txBox="1"/>
          <p:nvPr/>
        </p:nvSpPr>
        <p:spPr>
          <a:xfrm>
            <a:off x="2384611" y="1426497"/>
            <a:ext cx="4452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of Record for Grades</a:t>
            </a:r>
          </a:p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https://mycourses.hult.edu/courses/3389826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https://mycourses.hult.edu/courses/3389827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1DA3C-45F0-BC40-82D8-1DDFC4694D67}"/>
              </a:ext>
            </a:extLst>
          </p:cNvPr>
          <p:cNvSpPr/>
          <p:nvPr/>
        </p:nvSpPr>
        <p:spPr>
          <a:xfrm>
            <a:off x="421342" y="502448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 Help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358C7-F882-3F45-B0CA-CE7CDA942420}"/>
              </a:ext>
            </a:extLst>
          </p:cNvPr>
          <p:cNvSpPr txBox="1"/>
          <p:nvPr/>
        </p:nvSpPr>
        <p:spPr>
          <a:xfrm>
            <a:off x="2348753" y="5024047"/>
            <a:ext cx="378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edward.kwartler@hult.edu</a:t>
            </a:r>
            <a:r>
              <a:rPr lang="en-US" dirty="0">
                <a:effectLst/>
              </a:rPr>
              <a:t> </a:t>
            </a:r>
            <a:r>
              <a:rPr lang="en-US" dirty="0"/>
              <a:t>&amp; 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9563AF-09BD-9643-9CC9-9DA8038E4432}"/>
              </a:ext>
            </a:extLst>
          </p:cNvPr>
          <p:cNvSpPr/>
          <p:nvPr/>
        </p:nvSpPr>
        <p:spPr>
          <a:xfrm>
            <a:off x="421342" y="340064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Material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38B84-2F42-8145-82E7-9559EFBA76B9}"/>
              </a:ext>
            </a:extLst>
          </p:cNvPr>
          <p:cNvSpPr txBox="1"/>
          <p:nvPr/>
        </p:nvSpPr>
        <p:spPr>
          <a:xfrm>
            <a:off x="2529124" y="3363602"/>
            <a:ext cx="6584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course repository has slides, data and scripts</a:t>
            </a:r>
          </a:p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https://github.com/kwartler/Hult_Visualizing-Analyzing-Data-with-R</a:t>
            </a:r>
            <a:endParaRPr lang="en-US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579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66" y="2124710"/>
            <a:ext cx="6320013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735FF-A12F-5643-AA9B-A8F4AF9E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0EDFB-1B35-8D47-AB14-00C6C249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maps.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15BAA-24DF-C044-A20B-2F96BED3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E4EEC-75B1-0C44-B2C4-E3E52A248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C2DF5-93A9-F247-B6C2-7E75C8D5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74" y="1121481"/>
            <a:ext cx="5300251" cy="4370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CB3FF-2EE4-9E44-8E1A-9FF90F3F3ECA}"/>
              </a:ext>
            </a:extLst>
          </p:cNvPr>
          <p:cNvSpPr txBox="1"/>
          <p:nvPr/>
        </p:nvSpPr>
        <p:spPr>
          <a:xfrm>
            <a:off x="464949" y="5656881"/>
            <a:ext cx="844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can do statistics, graphics, machine learning, audio files, visual analysis and even maps!</a:t>
            </a:r>
          </a:p>
        </p:txBody>
      </p:sp>
    </p:spTree>
    <p:extLst>
      <p:ext uri="{BB962C8B-B14F-4D97-AF65-F5344CB8AC3E}">
        <p14:creationId xmlns:p14="http://schemas.microsoft.com/office/powerpoint/2010/main" val="1304646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Housekeeping , Reading &amp; Homework, recommended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&amp; R Studio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to install Git locally for “</a:t>
            </a:r>
            <a:r>
              <a:rPr lang="en-US" i="1" dirty="0"/>
              <a:t>git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computer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Rerun the example scripts in today’s class, making sure you understand conceptually </a:t>
            </a:r>
            <a:r>
              <a:rPr lang="en-US" dirty="0" err="1"/>
              <a:t>whats</a:t>
            </a:r>
            <a:r>
              <a:rPr lang="en-US" dirty="0"/>
              <a:t> happening (you’re not expected to remember exact functions and syntax)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30170" y="3362897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936" y="220484"/>
            <a:ext cx="7886700" cy="591477"/>
          </a:xfrm>
        </p:spPr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3" name="Freeform 22"/>
          <p:cNvSpPr/>
          <p:nvPr/>
        </p:nvSpPr>
        <p:spPr>
          <a:xfrm>
            <a:off x="286937" y="1060825"/>
            <a:ext cx="3879950" cy="3185539"/>
          </a:xfrm>
          <a:custGeom>
            <a:avLst/>
            <a:gdLst>
              <a:gd name="connsiteX0" fmla="*/ 0 w 5486400"/>
              <a:gd name="connsiteY0" fmla="*/ 0 h 3490737"/>
              <a:gd name="connsiteX1" fmla="*/ 5486400 w 5486400"/>
              <a:gd name="connsiteY1" fmla="*/ 0 h 3490737"/>
              <a:gd name="connsiteX2" fmla="*/ 5486400 w 5486400"/>
              <a:gd name="connsiteY2" fmla="*/ 3181345 h 3490737"/>
              <a:gd name="connsiteX3" fmla="*/ 5486400 w 5486400"/>
              <a:gd name="connsiteY3" fmla="*/ 3200400 h 3490737"/>
              <a:gd name="connsiteX4" fmla="*/ 5465339 w 5486400"/>
              <a:gd name="connsiteY4" fmla="*/ 3200400 h 3490737"/>
              <a:gd name="connsiteX5" fmla="*/ 5144430 w 5486400"/>
              <a:gd name="connsiteY5" fmla="*/ 3490737 h 3490737"/>
              <a:gd name="connsiteX6" fmla="*/ 4877625 w 5486400"/>
              <a:gd name="connsiteY6" fmla="*/ 3249350 h 3490737"/>
              <a:gd name="connsiteX7" fmla="*/ 4610820 w 5486400"/>
              <a:gd name="connsiteY7" fmla="*/ 3490737 h 3490737"/>
              <a:gd name="connsiteX8" fmla="*/ 4344017 w 5486400"/>
              <a:gd name="connsiteY8" fmla="*/ 3249352 h 3490737"/>
              <a:gd name="connsiteX9" fmla="*/ 4077213 w 5486400"/>
              <a:gd name="connsiteY9" fmla="*/ 3490737 h 3490737"/>
              <a:gd name="connsiteX10" fmla="*/ 3810410 w 5486400"/>
              <a:gd name="connsiteY10" fmla="*/ 3249352 h 3490737"/>
              <a:gd name="connsiteX11" fmla="*/ 3543607 w 5486400"/>
              <a:gd name="connsiteY11" fmla="*/ 3490737 h 3490737"/>
              <a:gd name="connsiteX12" fmla="*/ 3276804 w 5486400"/>
              <a:gd name="connsiteY12" fmla="*/ 3249352 h 3490737"/>
              <a:gd name="connsiteX13" fmla="*/ 3010001 w 5486400"/>
              <a:gd name="connsiteY13" fmla="*/ 3490737 h 3490737"/>
              <a:gd name="connsiteX14" fmla="*/ 2743198 w 5486400"/>
              <a:gd name="connsiteY14" fmla="*/ 3249352 h 3490737"/>
              <a:gd name="connsiteX15" fmla="*/ 2476395 w 5486400"/>
              <a:gd name="connsiteY15" fmla="*/ 3490737 h 3490737"/>
              <a:gd name="connsiteX16" fmla="*/ 2209592 w 5486400"/>
              <a:gd name="connsiteY16" fmla="*/ 3249352 h 3490737"/>
              <a:gd name="connsiteX17" fmla="*/ 1942789 w 5486400"/>
              <a:gd name="connsiteY17" fmla="*/ 3490737 h 3490737"/>
              <a:gd name="connsiteX18" fmla="*/ 1675986 w 5486400"/>
              <a:gd name="connsiteY18" fmla="*/ 3249352 h 3490737"/>
              <a:gd name="connsiteX19" fmla="*/ 1409184 w 5486400"/>
              <a:gd name="connsiteY19" fmla="*/ 3490737 h 3490737"/>
              <a:gd name="connsiteX20" fmla="*/ 1142380 w 5486400"/>
              <a:gd name="connsiteY20" fmla="*/ 3249352 h 3490737"/>
              <a:gd name="connsiteX21" fmla="*/ 875577 w 5486400"/>
              <a:gd name="connsiteY21" fmla="*/ 3490737 h 3490737"/>
              <a:gd name="connsiteX22" fmla="*/ 608774 w 5486400"/>
              <a:gd name="connsiteY22" fmla="*/ 3249352 h 3490737"/>
              <a:gd name="connsiteX23" fmla="*/ 341970 w 5486400"/>
              <a:gd name="connsiteY23" fmla="*/ 3490737 h 3490737"/>
              <a:gd name="connsiteX24" fmla="*/ 21062 w 5486400"/>
              <a:gd name="connsiteY24" fmla="*/ 3200400 h 3490737"/>
              <a:gd name="connsiteX25" fmla="*/ 0 w 5486400"/>
              <a:gd name="connsiteY25" fmla="*/ 3200400 h 3490737"/>
              <a:gd name="connsiteX26" fmla="*/ 0 w 5486400"/>
              <a:gd name="connsiteY26" fmla="*/ 3181345 h 34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00" h="3490737">
                <a:moveTo>
                  <a:pt x="0" y="0"/>
                </a:moveTo>
                <a:lnTo>
                  <a:pt x="5486400" y="0"/>
                </a:lnTo>
                <a:lnTo>
                  <a:pt x="5486400" y="3181345"/>
                </a:lnTo>
                <a:lnTo>
                  <a:pt x="5486400" y="3200400"/>
                </a:lnTo>
                <a:lnTo>
                  <a:pt x="5465339" y="3200400"/>
                </a:lnTo>
                <a:lnTo>
                  <a:pt x="5144430" y="3490737"/>
                </a:lnTo>
                <a:lnTo>
                  <a:pt x="4877625" y="3249350"/>
                </a:lnTo>
                <a:lnTo>
                  <a:pt x="4610820" y="3490737"/>
                </a:lnTo>
                <a:lnTo>
                  <a:pt x="4344017" y="3249352"/>
                </a:lnTo>
                <a:lnTo>
                  <a:pt x="4077213" y="3490737"/>
                </a:lnTo>
                <a:lnTo>
                  <a:pt x="3810410" y="3249352"/>
                </a:lnTo>
                <a:lnTo>
                  <a:pt x="3543607" y="3490737"/>
                </a:lnTo>
                <a:lnTo>
                  <a:pt x="3276804" y="3249352"/>
                </a:lnTo>
                <a:lnTo>
                  <a:pt x="3010001" y="3490737"/>
                </a:lnTo>
                <a:lnTo>
                  <a:pt x="2743198" y="3249352"/>
                </a:lnTo>
                <a:lnTo>
                  <a:pt x="2476395" y="3490737"/>
                </a:lnTo>
                <a:lnTo>
                  <a:pt x="2209592" y="3249352"/>
                </a:lnTo>
                <a:lnTo>
                  <a:pt x="1942789" y="3490737"/>
                </a:lnTo>
                <a:lnTo>
                  <a:pt x="1675986" y="3249352"/>
                </a:lnTo>
                <a:lnTo>
                  <a:pt x="1409184" y="3490737"/>
                </a:lnTo>
                <a:lnTo>
                  <a:pt x="1142380" y="3249352"/>
                </a:lnTo>
                <a:lnTo>
                  <a:pt x="875577" y="3490737"/>
                </a:lnTo>
                <a:lnTo>
                  <a:pt x="608774" y="3249352"/>
                </a:lnTo>
                <a:lnTo>
                  <a:pt x="341970" y="3490737"/>
                </a:lnTo>
                <a:lnTo>
                  <a:pt x="21062" y="3200400"/>
                </a:lnTo>
                <a:lnTo>
                  <a:pt x="0" y="3200400"/>
                </a:lnTo>
                <a:lnTo>
                  <a:pt x="0" y="318134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6937" y="4350586"/>
            <a:ext cx="3879950" cy="2070871"/>
          </a:xfrm>
          <a:custGeom>
            <a:avLst/>
            <a:gdLst>
              <a:gd name="connsiteX0" fmla="*/ 341971 w 5486401"/>
              <a:gd name="connsiteY0" fmla="*/ 0 h 1471612"/>
              <a:gd name="connsiteX1" fmla="*/ 608775 w 5486401"/>
              <a:gd name="connsiteY1" fmla="*/ 241385 h 1471612"/>
              <a:gd name="connsiteX2" fmla="*/ 875578 w 5486401"/>
              <a:gd name="connsiteY2" fmla="*/ 0 h 1471612"/>
              <a:gd name="connsiteX3" fmla="*/ 1142381 w 5486401"/>
              <a:gd name="connsiteY3" fmla="*/ 241385 h 1471612"/>
              <a:gd name="connsiteX4" fmla="*/ 1409185 w 5486401"/>
              <a:gd name="connsiteY4" fmla="*/ 0 h 1471612"/>
              <a:gd name="connsiteX5" fmla="*/ 1675987 w 5486401"/>
              <a:gd name="connsiteY5" fmla="*/ 241385 h 1471612"/>
              <a:gd name="connsiteX6" fmla="*/ 1942790 w 5486401"/>
              <a:gd name="connsiteY6" fmla="*/ 0 h 1471612"/>
              <a:gd name="connsiteX7" fmla="*/ 2209593 w 5486401"/>
              <a:gd name="connsiteY7" fmla="*/ 241385 h 1471612"/>
              <a:gd name="connsiteX8" fmla="*/ 2476396 w 5486401"/>
              <a:gd name="connsiteY8" fmla="*/ 0 h 1471612"/>
              <a:gd name="connsiteX9" fmla="*/ 2743199 w 5486401"/>
              <a:gd name="connsiteY9" fmla="*/ 241385 h 1471612"/>
              <a:gd name="connsiteX10" fmla="*/ 3010002 w 5486401"/>
              <a:gd name="connsiteY10" fmla="*/ 0 h 1471612"/>
              <a:gd name="connsiteX11" fmla="*/ 3276805 w 5486401"/>
              <a:gd name="connsiteY11" fmla="*/ 241385 h 1471612"/>
              <a:gd name="connsiteX12" fmla="*/ 3543608 w 5486401"/>
              <a:gd name="connsiteY12" fmla="*/ 0 h 1471612"/>
              <a:gd name="connsiteX13" fmla="*/ 3810411 w 5486401"/>
              <a:gd name="connsiteY13" fmla="*/ 241385 h 1471612"/>
              <a:gd name="connsiteX14" fmla="*/ 4077214 w 5486401"/>
              <a:gd name="connsiteY14" fmla="*/ 0 h 1471612"/>
              <a:gd name="connsiteX15" fmla="*/ 4344018 w 5486401"/>
              <a:gd name="connsiteY15" fmla="*/ 241385 h 1471612"/>
              <a:gd name="connsiteX16" fmla="*/ 4610821 w 5486401"/>
              <a:gd name="connsiteY16" fmla="*/ 0 h 1471612"/>
              <a:gd name="connsiteX17" fmla="*/ 4877626 w 5486401"/>
              <a:gd name="connsiteY17" fmla="*/ 241387 h 1471612"/>
              <a:gd name="connsiteX18" fmla="*/ 5144431 w 5486401"/>
              <a:gd name="connsiteY18" fmla="*/ 0 h 1471612"/>
              <a:gd name="connsiteX19" fmla="*/ 5444478 w 5486401"/>
              <a:gd name="connsiteY19" fmla="*/ 271463 h 1471612"/>
              <a:gd name="connsiteX20" fmla="*/ 5486400 w 5486401"/>
              <a:gd name="connsiteY20" fmla="*/ 271463 h 1471612"/>
              <a:gd name="connsiteX21" fmla="*/ 5486400 w 5486401"/>
              <a:gd name="connsiteY21" fmla="*/ 309391 h 1471612"/>
              <a:gd name="connsiteX22" fmla="*/ 5486401 w 5486401"/>
              <a:gd name="connsiteY22" fmla="*/ 309392 h 1471612"/>
              <a:gd name="connsiteX23" fmla="*/ 5486400 w 5486401"/>
              <a:gd name="connsiteY23" fmla="*/ 309392 h 1471612"/>
              <a:gd name="connsiteX24" fmla="*/ 5486400 w 5486401"/>
              <a:gd name="connsiteY24" fmla="*/ 1471612 h 1471612"/>
              <a:gd name="connsiteX25" fmla="*/ 0 w 5486401"/>
              <a:gd name="connsiteY25" fmla="*/ 1471612 h 1471612"/>
              <a:gd name="connsiteX26" fmla="*/ 0 w 5486401"/>
              <a:gd name="connsiteY26" fmla="*/ 271463 h 1471612"/>
              <a:gd name="connsiteX27" fmla="*/ 41924 w 5486401"/>
              <a:gd name="connsiteY27" fmla="*/ 271463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1" h="1471612">
                <a:moveTo>
                  <a:pt x="341971" y="0"/>
                </a:moveTo>
                <a:lnTo>
                  <a:pt x="608775" y="241385"/>
                </a:lnTo>
                <a:lnTo>
                  <a:pt x="875578" y="0"/>
                </a:lnTo>
                <a:lnTo>
                  <a:pt x="1142381" y="241385"/>
                </a:lnTo>
                <a:lnTo>
                  <a:pt x="1409185" y="0"/>
                </a:lnTo>
                <a:lnTo>
                  <a:pt x="1675987" y="241385"/>
                </a:lnTo>
                <a:lnTo>
                  <a:pt x="1942790" y="0"/>
                </a:lnTo>
                <a:lnTo>
                  <a:pt x="2209593" y="241385"/>
                </a:lnTo>
                <a:lnTo>
                  <a:pt x="2476396" y="0"/>
                </a:lnTo>
                <a:lnTo>
                  <a:pt x="2743199" y="241385"/>
                </a:lnTo>
                <a:lnTo>
                  <a:pt x="3010002" y="0"/>
                </a:lnTo>
                <a:lnTo>
                  <a:pt x="3276805" y="241385"/>
                </a:lnTo>
                <a:lnTo>
                  <a:pt x="3543608" y="0"/>
                </a:lnTo>
                <a:lnTo>
                  <a:pt x="3810411" y="241385"/>
                </a:lnTo>
                <a:lnTo>
                  <a:pt x="4077214" y="0"/>
                </a:lnTo>
                <a:lnTo>
                  <a:pt x="4344018" y="241385"/>
                </a:lnTo>
                <a:lnTo>
                  <a:pt x="4610821" y="0"/>
                </a:lnTo>
                <a:lnTo>
                  <a:pt x="4877626" y="241387"/>
                </a:lnTo>
                <a:lnTo>
                  <a:pt x="5144431" y="0"/>
                </a:lnTo>
                <a:lnTo>
                  <a:pt x="5444478" y="271463"/>
                </a:lnTo>
                <a:lnTo>
                  <a:pt x="5486400" y="271463"/>
                </a:lnTo>
                <a:lnTo>
                  <a:pt x="5486400" y="309391"/>
                </a:lnTo>
                <a:lnTo>
                  <a:pt x="5486401" y="309392"/>
                </a:lnTo>
                <a:lnTo>
                  <a:pt x="5486400" y="309392"/>
                </a:lnTo>
                <a:lnTo>
                  <a:pt x="5486400" y="1471612"/>
                </a:lnTo>
                <a:lnTo>
                  <a:pt x="0" y="1471612"/>
                </a:lnTo>
                <a:lnTo>
                  <a:pt x="0" y="271463"/>
                </a:lnTo>
                <a:lnTo>
                  <a:pt x="41924" y="2714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49B6EF-D2DC-6944-98A6-67FE292DEC7D}"/>
              </a:ext>
            </a:extLst>
          </p:cNvPr>
          <p:cNvSpPr/>
          <p:nvPr/>
        </p:nvSpPr>
        <p:spPr>
          <a:xfrm>
            <a:off x="286936" y="69149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https://github.com/kwartler/Hult_Visualizing-Analyzing-Data-with-R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E70C-9706-14FE-FC47-61F0EFA716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899"/>
          <a:stretch/>
        </p:blipFill>
        <p:spPr>
          <a:xfrm>
            <a:off x="420386" y="1175611"/>
            <a:ext cx="3746500" cy="2161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401993-DD44-F3EC-FEC0-6C67BC7E17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682" b="31200"/>
          <a:stretch/>
        </p:blipFill>
        <p:spPr>
          <a:xfrm>
            <a:off x="353662" y="4754879"/>
            <a:ext cx="3746500" cy="16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 &amp; analytics professional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ask for a class lab,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2237</Words>
  <Application>Microsoft Macintosh PowerPoint</Application>
  <PresentationFormat>On-screen Show (4:3)</PresentationFormat>
  <Paragraphs>508</Paragraphs>
  <Slides>42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Roboto</vt:lpstr>
      <vt:lpstr>Wingdings</vt:lpstr>
      <vt:lpstr>Office Theme</vt:lpstr>
      <vt:lpstr>Viz &amp; Analysis w/R</vt:lpstr>
      <vt:lpstr>Agenda</vt:lpstr>
      <vt:lpstr>Ted Kwartler</vt:lpstr>
      <vt:lpstr>PowerPoint Presentation</vt:lpstr>
      <vt:lpstr>Agenda</vt:lpstr>
      <vt:lpstr>Syllabus Review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What is R?</vt:lpstr>
      <vt:lpstr>What is R Studio?</vt:lpstr>
      <vt:lpstr>What is the relationship between R &amp; R studio?</vt:lpstr>
      <vt:lpstr>R Studio has four main panes</vt:lpstr>
      <vt:lpstr>R: Where is it being used?</vt:lpstr>
      <vt:lpstr>Ok, it’s awesome but… </vt:lpstr>
      <vt:lpstr>A basic R workflow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Install R Studio &amp; Git </vt:lpstr>
      <vt:lpstr>R Studio Cloud</vt:lpstr>
      <vt:lpstr>R Studio</vt:lpstr>
      <vt:lpstr>Libraries to install…we cover a lot in this course!</vt:lpstr>
      <vt:lpstr>To get scripts, ppts &amp; data use the class repo</vt:lpstr>
      <vt:lpstr>Saving YOUR copy of files.</vt:lpstr>
      <vt:lpstr>Turning in Files</vt:lpstr>
      <vt:lpstr>Agenda</vt:lpstr>
      <vt:lpstr>Amazon X-Ray: A basic R-Script</vt:lpstr>
      <vt:lpstr>Let’s practice!</vt:lpstr>
      <vt:lpstr>Let’s build maps.</vt:lpstr>
      <vt:lpstr>Housekeeping , Reading &amp; Homework, recommended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for Business Harvard CSCI E-96</dc:title>
  <dc:creator>Edward Kwartler</dc:creator>
  <cp:lastModifiedBy>Kwartler, Edward</cp:lastModifiedBy>
  <cp:revision>24</cp:revision>
  <dcterms:created xsi:type="dcterms:W3CDTF">2020-08-24T01:48:41Z</dcterms:created>
  <dcterms:modified xsi:type="dcterms:W3CDTF">2023-02-27T04:15:20Z</dcterms:modified>
</cp:coreProperties>
</file>